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303" r:id="rId2"/>
    <p:sldId id="400" r:id="rId3"/>
    <p:sldId id="264" r:id="rId4"/>
    <p:sldId id="551" r:id="rId5"/>
    <p:sldId id="569" r:id="rId6"/>
    <p:sldId id="564" r:id="rId7"/>
    <p:sldId id="421" r:id="rId8"/>
    <p:sldId id="454" r:id="rId9"/>
    <p:sldId id="455" r:id="rId10"/>
    <p:sldId id="456" r:id="rId11"/>
    <p:sldId id="577" r:id="rId12"/>
    <p:sldId id="576" r:id="rId13"/>
    <p:sldId id="414" r:id="rId14"/>
    <p:sldId id="552" r:id="rId15"/>
    <p:sldId id="262" r:id="rId16"/>
    <p:sldId id="263" r:id="rId17"/>
    <p:sldId id="516" r:id="rId18"/>
    <p:sldId id="265" r:id="rId19"/>
    <p:sldId id="558" r:id="rId20"/>
    <p:sldId id="557" r:id="rId21"/>
    <p:sldId id="560" r:id="rId22"/>
    <p:sldId id="570" r:id="rId23"/>
    <p:sldId id="572" r:id="rId24"/>
    <p:sldId id="575" r:id="rId2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48299"/>
  </p:normalViewPr>
  <p:slideViewPr>
    <p:cSldViewPr snapToGrid="0" snapToObjects="1">
      <p:cViewPr varScale="1">
        <p:scale>
          <a:sx n="100" d="100"/>
          <a:sy n="100" d="100"/>
        </p:scale>
        <p:origin x="6040"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9/18/21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9/18/21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new screengrab</a:t>
            </a:r>
          </a:p>
          <a:p>
            <a:endParaRPr lang="en-US" dirty="0"/>
          </a:p>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click the “yes” button in Zoom.  If you get stuck, please use the “raise hand” button in Zoom.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595510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aren’t able to log in successfully via https://</a:t>
            </a:r>
            <a:r>
              <a:rPr lang="en-US" dirty="0" err="1"/>
              <a:t>api-r.cloud</a:t>
            </a:r>
            <a:r>
              <a:rPr lang="en-US" dirty="0"/>
              <a:t>, please try the following method.</a:t>
            </a:r>
          </a:p>
          <a:p>
            <a:endParaRPr lang="en-US" dirty="0"/>
          </a:p>
          <a:p>
            <a:r>
              <a:rPr lang="en-US" dirty="0"/>
              <a:t>1. Go to the site https://</a:t>
            </a:r>
            <a:r>
              <a:rPr lang="en-US" dirty="0" err="1"/>
              <a:t>rstudio.cloud</a:t>
            </a:r>
            <a:endParaRPr lang="en-US" dirty="0"/>
          </a:p>
          <a:p>
            <a:endParaRPr lang="en-US" dirty="0"/>
          </a:p>
          <a:p>
            <a:r>
              <a:rPr lang="en-US" dirty="0"/>
              <a:t>2. Create an account and log in</a:t>
            </a:r>
          </a:p>
          <a:p>
            <a:endParaRPr lang="en-US" dirty="0"/>
          </a:p>
          <a:p>
            <a:r>
              <a:rPr lang="en-US" dirty="0"/>
              <a:t>3. Click the Down Arrow next to the “New Project” button.</a:t>
            </a:r>
          </a:p>
          <a:p>
            <a:endParaRPr lang="en-US" dirty="0"/>
          </a:p>
          <a:p>
            <a:r>
              <a:rPr lang="en-US" dirty="0"/>
              <a:t>4. Select “New Project from Git Repository”</a:t>
            </a:r>
          </a:p>
          <a:p>
            <a:endParaRPr lang="en-US" dirty="0"/>
          </a:p>
          <a:p>
            <a:r>
              <a:rPr lang="en-US" dirty="0"/>
              <a:t>5. Enter the following URL:  https://</a:t>
            </a:r>
            <a:r>
              <a:rPr lang="en-US" dirty="0" err="1"/>
              <a:t>github.com</a:t>
            </a:r>
            <a:r>
              <a:rPr lang="en-US" dirty="0"/>
              <a:t>/</a:t>
            </a:r>
            <a:r>
              <a:rPr lang="en-US" dirty="0" err="1"/>
              <a:t>amromeo</a:t>
            </a:r>
            <a:r>
              <a:rPr lang="en-US" dirty="0"/>
              <a:t>/api_r2021.git</a:t>
            </a:r>
          </a:p>
          <a:p>
            <a:endParaRPr lang="en-US" dirty="0"/>
          </a:p>
          <a:p>
            <a:r>
              <a:rPr lang="en-US" dirty="0"/>
              <a:t>6. Select “OK”</a:t>
            </a:r>
          </a:p>
          <a:p>
            <a:endParaRPr lang="en-US" dirty="0"/>
          </a:p>
          <a:p>
            <a:r>
              <a:rPr lang="en-US" dirty="0"/>
              <a:t>7. Enter the following at the console: </a:t>
            </a:r>
            <a:r>
              <a:rPr lang="en-US" dirty="0" err="1"/>
              <a:t>install.packages</a:t>
            </a:r>
            <a:r>
              <a:rPr lang="en-US" dirty="0"/>
              <a:t>("</a:t>
            </a:r>
            <a:r>
              <a:rPr lang="en-US" dirty="0" err="1"/>
              <a:t>tidyverse</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479856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23</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R </a:t>
            </a:r>
            <a:r>
              <a:rPr lang="en-US" dirty="0" err="1"/>
              <a:t>Mardown</a:t>
            </a:r>
            <a:r>
              <a:rPr lang="en-US" dirty="0"/>
              <a:t> 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amromeo</a:t>
            </a:r>
            <a:r>
              <a:rPr lang="en-US" sz="1200" dirty="0"/>
              <a:t>/api_r2021),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a:t>
            </a:r>
            <a:r>
              <a:rPr lang="en-US" dirty="0" err="1"/>
              <a:t>Rstudio</a:t>
            </a:r>
            <a:r>
              <a:rPr lang="en-US" dirty="0"/>
              <a:t>.</a:t>
            </a:r>
          </a:p>
          <a:p>
            <a:endParaRPr lang="en-US" dirty="0"/>
          </a:p>
          <a:p>
            <a:r>
              <a:rPr lang="en-US" dirty="0"/>
              <a:t>Go to the site https://</a:t>
            </a:r>
            <a:r>
              <a:rPr lang="en-US" dirty="0" err="1"/>
              <a:t>api-r.cloud</a:t>
            </a:r>
            <a:r>
              <a:rPr lang="en-US" dirty="0"/>
              <a:t> in your browser.</a:t>
            </a:r>
          </a:p>
          <a:p>
            <a:endParaRPr lang="en-US" dirty="0"/>
          </a:p>
          <a:p>
            <a:r>
              <a:rPr lang="en-US" dirty="0"/>
              <a:t>Use the login credentials sent to you earlier (e.g. apir000 for login, 6 digit password).</a:t>
            </a:r>
          </a:p>
          <a:p>
            <a:endParaRPr lang="en-US" dirty="0"/>
          </a:p>
          <a:p>
            <a:r>
              <a:rPr lang="en-US" dirty="0"/>
              <a:t>If you don’t have your log in credentials, see the document we are posting in the chat.</a:t>
            </a:r>
          </a:p>
          <a:p>
            <a:endParaRPr lang="en-US" dirty="0"/>
          </a:p>
          <a:p>
            <a:r>
              <a:rPr lang="en-US" dirty="0"/>
              <a:t>Please click the yes button in zoom to let us know you logged in successfully.</a:t>
            </a:r>
          </a:p>
          <a:p>
            <a:endParaRPr lang="en-US" dirty="0"/>
          </a:p>
          <a:p>
            <a:r>
              <a:rPr lang="en-US" dirty="0"/>
              <a:t>We will do our best to get everyone logged in.  If you are struggling to log in, please reach out in the chat and we will try to help you access the course content via an alternate method.</a:t>
            </a:r>
          </a:p>
          <a:p>
            <a:endParaRPr lang="en-US" dirty="0"/>
          </a:p>
          <a:p>
            <a:r>
              <a:rPr lang="en-US" dirty="0"/>
              <a:t>In a course this size, we may not be able to get every participant logged in successfully.  If we aren’t able to help with your specific issue, don’t worry, follow along via the slides, the course will still be valuable for you.  </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57095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click the “yes” button in Zoom.  If you get stuck, please use the “raise hand” button in Zoom.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 Add New Workspace”</a:t>
            </a:r>
          </a:p>
          <a:p>
            <a:endParaRPr lang="en-US" dirty="0"/>
          </a:p>
          <a:p>
            <a:r>
              <a:rPr lang="en-US" dirty="0"/>
              <a:t>Click “Copy” to create your own version of the core course workspace.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27998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6.png"/><Relationship Id="rId12"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AACC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6DA4EDC-4A6D-4F45-89DB-A707E9203E6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pic>
        <p:nvPicPr>
          <p:cNvPr id="3" name="Picture 2">
            <a:extLst>
              <a:ext uri="{FF2B5EF4-FFF2-40B4-BE49-F238E27FC236}">
                <a16:creationId xmlns:a16="http://schemas.microsoft.com/office/drawing/2014/main" id="{1715AA34-AD89-5F4E-985D-FD35D43E4177}"/>
              </a:ext>
            </a:extLst>
          </p:cNvPr>
          <p:cNvPicPr>
            <a:picLocks noChangeAspect="1"/>
          </p:cNvPicPr>
          <p:nvPr/>
        </p:nvPicPr>
        <p:blipFill>
          <a:blip r:embed="rId3"/>
          <a:stretch>
            <a:fillRect/>
          </a:stretch>
        </p:blipFill>
        <p:spPr>
          <a:xfrm>
            <a:off x="0" y="0"/>
            <a:ext cx="12192000" cy="6315246"/>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b="1" dirty="0"/>
              <a:t>@@ New URL for 2021 @@</a:t>
            </a:r>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183941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BD5BD4-D6E9-BF43-887A-84CB322627B1}"/>
              </a:ext>
            </a:extLst>
          </p:cNvPr>
          <p:cNvSpPr/>
          <p:nvPr/>
        </p:nvSpPr>
        <p:spPr>
          <a:xfrm>
            <a:off x="395087" y="934701"/>
            <a:ext cx="4744376" cy="1200329"/>
          </a:xfrm>
          <a:prstGeom prst="rect">
            <a:avLst/>
          </a:prstGeom>
        </p:spPr>
        <p:txBody>
          <a:bodyPr wrap="none">
            <a:spAutoFit/>
          </a:bodyPr>
          <a:lstStyle/>
          <a:p>
            <a:r>
              <a:rPr lang="en-US" sz="7200" dirty="0" err="1"/>
              <a:t>rstudio.cloud</a:t>
            </a:r>
            <a:endParaRPr lang="en-US" sz="7200" dirty="0"/>
          </a:p>
        </p:txBody>
      </p:sp>
      <p:pic>
        <p:nvPicPr>
          <p:cNvPr id="7" name="Picture 6">
            <a:extLst>
              <a:ext uri="{FF2B5EF4-FFF2-40B4-BE49-F238E27FC236}">
                <a16:creationId xmlns:a16="http://schemas.microsoft.com/office/drawing/2014/main" id="{85252DF9-261A-C245-A347-B3060A291F8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53602" y="3321440"/>
            <a:ext cx="2059008" cy="3357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3FE5CFC-5BA1-2040-ACCB-E63F56F63416}"/>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096000" y="1297711"/>
            <a:ext cx="6010114" cy="2673848"/>
          </a:xfrm>
          <a:prstGeom prst="rect">
            <a:avLst/>
          </a:prstGeom>
        </p:spPr>
      </p:pic>
      <p:sp>
        <p:nvSpPr>
          <p:cNvPr id="9" name="Right Arrow 8">
            <a:extLst>
              <a:ext uri="{FF2B5EF4-FFF2-40B4-BE49-F238E27FC236}">
                <a16:creationId xmlns:a16="http://schemas.microsoft.com/office/drawing/2014/main" id="{DFDA31E6-44F2-E040-AC9F-D32804A7F59B}"/>
              </a:ext>
            </a:extLst>
          </p:cNvPr>
          <p:cNvSpPr/>
          <p:nvPr/>
        </p:nvSpPr>
        <p:spPr>
          <a:xfrm>
            <a:off x="8884129" y="1965835"/>
            <a:ext cx="1382751" cy="3383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343ED71-669D-6E4B-8E6F-77449375F4D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16634" y="4223365"/>
            <a:ext cx="4168845" cy="2455155"/>
          </a:xfrm>
          <a:prstGeom prst="rect">
            <a:avLst/>
          </a:prstGeom>
        </p:spPr>
      </p:pic>
      <p:sp>
        <p:nvSpPr>
          <p:cNvPr id="11" name="TextBox 10">
            <a:extLst>
              <a:ext uri="{FF2B5EF4-FFF2-40B4-BE49-F238E27FC236}">
                <a16:creationId xmlns:a16="http://schemas.microsoft.com/office/drawing/2014/main" id="{1CA37B95-1E59-774A-8EA8-D238112DDDB4}"/>
              </a:ext>
            </a:extLst>
          </p:cNvPr>
          <p:cNvSpPr txBox="1"/>
          <p:nvPr/>
        </p:nvSpPr>
        <p:spPr>
          <a:xfrm>
            <a:off x="186536" y="734129"/>
            <a:ext cx="417102" cy="461665"/>
          </a:xfrm>
          <a:prstGeom prst="rect">
            <a:avLst/>
          </a:prstGeom>
          <a:noFill/>
        </p:spPr>
        <p:txBody>
          <a:bodyPr wrap="none" rtlCol="0">
            <a:spAutoFit/>
          </a:bodyPr>
          <a:lstStyle/>
          <a:p>
            <a:r>
              <a:rPr lang="en-US" sz="2400" dirty="0"/>
              <a:t>1.</a:t>
            </a:r>
          </a:p>
        </p:txBody>
      </p:sp>
      <p:sp>
        <p:nvSpPr>
          <p:cNvPr id="12" name="TextBox 11">
            <a:extLst>
              <a:ext uri="{FF2B5EF4-FFF2-40B4-BE49-F238E27FC236}">
                <a16:creationId xmlns:a16="http://schemas.microsoft.com/office/drawing/2014/main" id="{456338D6-6AA0-594A-B3A4-D3910853EF04}"/>
              </a:ext>
            </a:extLst>
          </p:cNvPr>
          <p:cNvSpPr txBox="1"/>
          <p:nvPr/>
        </p:nvSpPr>
        <p:spPr>
          <a:xfrm>
            <a:off x="202367" y="3090607"/>
            <a:ext cx="417102" cy="461665"/>
          </a:xfrm>
          <a:prstGeom prst="rect">
            <a:avLst/>
          </a:prstGeom>
          <a:noFill/>
        </p:spPr>
        <p:txBody>
          <a:bodyPr wrap="none" rtlCol="0">
            <a:spAutoFit/>
          </a:bodyPr>
          <a:lstStyle/>
          <a:p>
            <a:r>
              <a:rPr lang="en-US" sz="2400" dirty="0"/>
              <a:t>2.</a:t>
            </a:r>
          </a:p>
        </p:txBody>
      </p:sp>
      <p:sp>
        <p:nvSpPr>
          <p:cNvPr id="13" name="TextBox 12">
            <a:extLst>
              <a:ext uri="{FF2B5EF4-FFF2-40B4-BE49-F238E27FC236}">
                <a16:creationId xmlns:a16="http://schemas.microsoft.com/office/drawing/2014/main" id="{DDE1E2C0-EE07-B044-A2DA-0F28DB2A32D0}"/>
              </a:ext>
            </a:extLst>
          </p:cNvPr>
          <p:cNvSpPr txBox="1"/>
          <p:nvPr/>
        </p:nvSpPr>
        <p:spPr>
          <a:xfrm>
            <a:off x="5887449" y="734129"/>
            <a:ext cx="417102" cy="461665"/>
          </a:xfrm>
          <a:prstGeom prst="rect">
            <a:avLst/>
          </a:prstGeom>
          <a:noFill/>
        </p:spPr>
        <p:txBody>
          <a:bodyPr wrap="none" rtlCol="0">
            <a:spAutoFit/>
          </a:bodyPr>
          <a:lstStyle/>
          <a:p>
            <a:r>
              <a:rPr lang="en-US" sz="2400" dirty="0"/>
              <a:t>3.</a:t>
            </a:r>
          </a:p>
        </p:txBody>
      </p:sp>
      <p:sp>
        <p:nvSpPr>
          <p:cNvPr id="14" name="TextBox 13">
            <a:extLst>
              <a:ext uri="{FF2B5EF4-FFF2-40B4-BE49-F238E27FC236}">
                <a16:creationId xmlns:a16="http://schemas.microsoft.com/office/drawing/2014/main" id="{241C4CFC-4A7C-8445-807F-87DD54388E53}"/>
              </a:ext>
            </a:extLst>
          </p:cNvPr>
          <p:cNvSpPr txBox="1"/>
          <p:nvPr/>
        </p:nvSpPr>
        <p:spPr>
          <a:xfrm>
            <a:off x="5887449" y="4064134"/>
            <a:ext cx="417102" cy="461665"/>
          </a:xfrm>
          <a:prstGeom prst="rect">
            <a:avLst/>
          </a:prstGeom>
          <a:noFill/>
        </p:spPr>
        <p:txBody>
          <a:bodyPr wrap="none" rtlCol="0">
            <a:spAutoFit/>
          </a:bodyPr>
          <a:lstStyle/>
          <a:p>
            <a:r>
              <a:rPr lang="en-US" sz="2400" dirty="0"/>
              <a:t>4.</a:t>
            </a:r>
          </a:p>
        </p:txBody>
      </p:sp>
      <p:sp>
        <p:nvSpPr>
          <p:cNvPr id="16" name="Title 1">
            <a:extLst>
              <a:ext uri="{FF2B5EF4-FFF2-40B4-BE49-F238E27FC236}">
                <a16:creationId xmlns:a16="http://schemas.microsoft.com/office/drawing/2014/main" id="{748D99EB-6014-E34C-82BF-6893B8EC0ED2}"/>
              </a:ext>
            </a:extLst>
          </p:cNvPr>
          <p:cNvSpPr>
            <a:spLocks noGrp="1"/>
          </p:cNvSpPr>
          <p:nvPr>
            <p:ph type="title"/>
          </p:nvPr>
        </p:nvSpPr>
        <p:spPr>
          <a:xfrm>
            <a:off x="1465407" y="101090"/>
            <a:ext cx="9720072" cy="833612"/>
          </a:xfrm>
        </p:spPr>
        <p:txBody>
          <a:bodyPr>
            <a:normAutofit fontScale="90000"/>
          </a:bodyPr>
          <a:lstStyle/>
          <a:p>
            <a:r>
              <a:rPr lang="en-US" dirty="0"/>
              <a:t>If You </a:t>
            </a:r>
            <a:r>
              <a:rPr lang="en-US" u="sng" dirty="0"/>
              <a:t>Can’t</a:t>
            </a:r>
            <a:r>
              <a:rPr lang="en-US" dirty="0"/>
              <a:t> Access </a:t>
            </a:r>
            <a:r>
              <a:rPr lang="en-US" dirty="0" err="1"/>
              <a:t>api-r.cloud</a:t>
            </a:r>
            <a:r>
              <a:rPr lang="en-US" dirty="0"/>
              <a:t> site</a:t>
            </a:r>
          </a:p>
        </p:txBody>
      </p:sp>
    </p:spTree>
    <p:extLst>
      <p:ext uri="{BB962C8B-B14F-4D97-AF65-F5344CB8AC3E}">
        <p14:creationId xmlns:p14="http://schemas.microsoft.com/office/powerpoint/2010/main" val="118019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2291076007"/>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a:rPr>
                        <a:t>Dan Herman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359733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a:t>
            </a:r>
            <a:r>
              <a:rPr lang="en-US" sz="2000" b="1" dirty="0" err="1"/>
              <a:t>Rstudio</a:t>
            </a:r>
            <a:r>
              <a:rPr lang="en-US" sz="2000" b="1" dirty="0"/>
              <a:t> Cloud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p:txBody>
          <a:bodyPr>
            <a:normAutofit fontScale="62500" lnSpcReduction="20000"/>
          </a:bodyPr>
          <a:lstStyle/>
          <a:p>
            <a:pPr marL="0" indent="0">
              <a:buNone/>
            </a:pPr>
            <a:r>
              <a:rPr lang="en-US" sz="4400" dirty="0"/>
              <a:t>Go to </a:t>
            </a:r>
            <a:r>
              <a:rPr lang="en-US" sz="3600" dirty="0">
                <a:solidFill>
                  <a:srgbClr val="0070C0"/>
                </a:solidFill>
                <a:latin typeface="Monaco" charset="0"/>
              </a:rPr>
              <a:t>https://</a:t>
            </a:r>
            <a:r>
              <a:rPr lang="en-US" sz="3600" dirty="0" err="1">
                <a:solidFill>
                  <a:srgbClr val="0070C0"/>
                </a:solidFill>
                <a:latin typeface="Monaco" charset="0"/>
              </a:rPr>
              <a:t>api-r</a:t>
            </a:r>
            <a:r>
              <a:rPr lang="en-US" sz="3600" dirty="0" err="1">
                <a:solidFill>
                  <a:srgbClr val="0070C0"/>
                </a:solidFill>
                <a:latin typeface="Monaco" charset="0"/>
                <a:ea typeface="Monaco" charset="0"/>
                <a:cs typeface="Monaco" charset="0"/>
              </a:rPr>
              <a:t>.cloud</a:t>
            </a:r>
            <a:r>
              <a:rPr lang="en-US" sz="4400" dirty="0"/>
              <a:t> in your browser and log in using the username and password provided in the course email. </a:t>
            </a:r>
          </a:p>
          <a:p>
            <a:pPr marL="0" indent="0">
              <a:buNone/>
            </a:pPr>
            <a:endParaRPr lang="en-US" sz="4400" dirty="0"/>
          </a:p>
          <a:p>
            <a:pPr marL="0" indent="0">
              <a:buNone/>
            </a:pPr>
            <a:r>
              <a:rPr lang="en-US" sz="4400" dirty="0"/>
              <a:t>Click “thumbs up” in zoom once you see the RStudio panes.</a:t>
            </a:r>
          </a:p>
          <a:p>
            <a:pPr marL="0" indent="0">
              <a:buNone/>
            </a:pPr>
            <a:endParaRPr lang="en-US" sz="4400" dirty="0"/>
          </a:p>
          <a:p>
            <a:pPr marL="0" indent="0">
              <a:buNone/>
            </a:pPr>
            <a:r>
              <a:rPr lang="en-US" sz="4400" dirty="0"/>
              <a:t>If you can’t access the site click “thumbs down” and we will set you up in a backup configuration shortly.</a:t>
            </a:r>
            <a:endParaRPr lang="en-US" sz="2400" dirty="0"/>
          </a:p>
        </p:txBody>
      </p:sp>
    </p:spTree>
    <p:extLst>
      <p:ext uri="{BB962C8B-B14F-4D97-AF65-F5344CB8AC3E}">
        <p14:creationId xmlns:p14="http://schemas.microsoft.com/office/powerpoint/2010/main" val="293205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b="1" dirty="0"/>
              <a:t>@@ New URL for 2021 @@</a:t>
            </a:r>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155348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571027E-01EB-7544-81D7-DDB2EF1238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59660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0525652-6D6E-474D-9F06-299DF09652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pic>
        <p:nvPicPr>
          <p:cNvPr id="8" name="Picture 7">
            <a:extLst>
              <a:ext uri="{FF2B5EF4-FFF2-40B4-BE49-F238E27FC236}">
                <a16:creationId xmlns:a16="http://schemas.microsoft.com/office/drawing/2014/main" id="{FAC35FA7-7F89-E645-A356-D59C11BC3CD3}"/>
              </a:ext>
            </a:extLst>
          </p:cNvPr>
          <p:cNvPicPr>
            <a:picLocks noChangeAspect="1"/>
          </p:cNvPicPr>
          <p:nvPr/>
        </p:nvPicPr>
        <p:blipFill>
          <a:blip r:embed="rId3"/>
          <a:stretch>
            <a:fillRect/>
          </a:stretch>
        </p:blipFill>
        <p:spPr>
          <a:xfrm>
            <a:off x="0" y="0"/>
            <a:ext cx="12192000" cy="6315246"/>
          </a:xfrm>
          <a:prstGeom prst="rect">
            <a:avLst/>
          </a:prstGeom>
        </p:spPr>
      </p:pic>
      <p:pic>
        <p:nvPicPr>
          <p:cNvPr id="11" name="Picture 10">
            <a:extLst>
              <a:ext uri="{FF2B5EF4-FFF2-40B4-BE49-F238E27FC236}">
                <a16:creationId xmlns:a16="http://schemas.microsoft.com/office/drawing/2014/main" id="{B23917EF-87DB-D947-AFA8-9B7F097F7653}"/>
              </a:ext>
            </a:extLst>
          </p:cNvPr>
          <p:cNvPicPr>
            <a:picLocks noChangeAspect="1"/>
          </p:cNvPicPr>
          <p:nvPr/>
        </p:nvPicPr>
        <p:blipFill>
          <a:blip r:embed="rId4"/>
          <a:stretch>
            <a:fillRect/>
          </a:stretch>
        </p:blipFill>
        <p:spPr>
          <a:xfrm>
            <a:off x="4318000" y="2746248"/>
            <a:ext cx="3556000" cy="1365504"/>
          </a:xfrm>
          <a:prstGeom prst="rect">
            <a:avLst/>
          </a:prstGeom>
        </p:spPr>
      </p:pic>
      <p:cxnSp>
        <p:nvCxnSpPr>
          <p:cNvPr id="12" name="Straight Arrow Connector 11">
            <a:extLst>
              <a:ext uri="{FF2B5EF4-FFF2-40B4-BE49-F238E27FC236}">
                <a16:creationId xmlns:a16="http://schemas.microsoft.com/office/drawing/2014/main" id="{7CECD275-9456-DB49-B20D-A92C6C411BD4}"/>
              </a:ext>
            </a:extLst>
          </p:cNvPr>
          <p:cNvCxnSpPr>
            <a:cxnSpLocks/>
          </p:cNvCxnSpPr>
          <p:nvPr/>
        </p:nvCxnSpPr>
        <p:spPr>
          <a:xfrm rot="5400000" flipH="1">
            <a:off x="1119352" y="96123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5C19D4-FD27-FD42-A3FA-59758C32F22E}"/>
              </a:ext>
            </a:extLst>
          </p:cNvPr>
          <p:cNvCxnSpPr>
            <a:cxnSpLocks/>
          </p:cNvCxnSpPr>
          <p:nvPr/>
        </p:nvCxnSpPr>
        <p:spPr>
          <a:xfrm flipV="1">
            <a:off x="7781079" y="12581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0A1507-8A82-774D-A8C0-3C90FF404391}"/>
              </a:ext>
            </a:extLst>
          </p:cNvPr>
          <p:cNvCxnSpPr>
            <a:cxnSpLocks/>
          </p:cNvCxnSpPr>
          <p:nvPr/>
        </p:nvCxnSpPr>
        <p:spPr>
          <a:xfrm rot="5400000" flipH="1">
            <a:off x="7775710" y="3887195"/>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7D29AC-B427-934A-9DA4-B3D2FFA7FD31}"/>
              </a:ext>
            </a:extLst>
          </p:cNvPr>
          <p:cNvSpPr txBox="1"/>
          <p:nvPr/>
        </p:nvSpPr>
        <p:spPr>
          <a:xfrm>
            <a:off x="1718556" y="1550891"/>
            <a:ext cx="394854" cy="584775"/>
          </a:xfrm>
          <a:prstGeom prst="rect">
            <a:avLst/>
          </a:prstGeom>
          <a:noFill/>
        </p:spPr>
        <p:txBody>
          <a:bodyPr wrap="square" rtlCol="0">
            <a:spAutoFit/>
          </a:bodyPr>
          <a:lstStyle/>
          <a:p>
            <a:r>
              <a:rPr lang="en-US" sz="3200" dirty="0"/>
              <a:t>1</a:t>
            </a:r>
          </a:p>
        </p:txBody>
      </p:sp>
      <p:sp>
        <p:nvSpPr>
          <p:cNvPr id="16" name="TextBox 15">
            <a:extLst>
              <a:ext uri="{FF2B5EF4-FFF2-40B4-BE49-F238E27FC236}">
                <a16:creationId xmlns:a16="http://schemas.microsoft.com/office/drawing/2014/main" id="{4D97F1F3-B1AE-6E40-8919-8D6413387AF5}"/>
              </a:ext>
            </a:extLst>
          </p:cNvPr>
          <p:cNvSpPr txBox="1"/>
          <p:nvPr/>
        </p:nvSpPr>
        <p:spPr>
          <a:xfrm>
            <a:off x="7375487" y="1843278"/>
            <a:ext cx="394854" cy="584775"/>
          </a:xfrm>
          <a:prstGeom prst="rect">
            <a:avLst/>
          </a:prstGeom>
          <a:noFill/>
        </p:spPr>
        <p:txBody>
          <a:bodyPr wrap="square" rtlCol="0">
            <a:spAutoFit/>
          </a:bodyPr>
          <a:lstStyle/>
          <a:p>
            <a:r>
              <a:rPr lang="en-US" sz="3200" dirty="0"/>
              <a:t>2</a:t>
            </a:r>
          </a:p>
        </p:txBody>
      </p:sp>
      <p:sp>
        <p:nvSpPr>
          <p:cNvPr id="17" name="TextBox 16">
            <a:extLst>
              <a:ext uri="{FF2B5EF4-FFF2-40B4-BE49-F238E27FC236}">
                <a16:creationId xmlns:a16="http://schemas.microsoft.com/office/drawing/2014/main" id="{AD6BAE9A-C457-BB43-A281-23BCB2A344DE}"/>
              </a:ext>
            </a:extLst>
          </p:cNvPr>
          <p:cNvSpPr txBox="1"/>
          <p:nvPr/>
        </p:nvSpPr>
        <p:spPr>
          <a:xfrm>
            <a:off x="8374914" y="4410505"/>
            <a:ext cx="394854" cy="584775"/>
          </a:xfrm>
          <a:prstGeom prst="rect">
            <a:avLst/>
          </a:prstGeom>
          <a:noFill/>
        </p:spPr>
        <p:txBody>
          <a:bodyPr wrap="square" rtlCol="0">
            <a:spAutoFit/>
          </a:bodyPr>
          <a:lstStyle/>
          <a:p>
            <a:r>
              <a:rPr lang="en-US" sz="3200" dirty="0"/>
              <a:t>3</a:t>
            </a:r>
          </a:p>
        </p:txBody>
      </p:sp>
      <p:sp>
        <p:nvSpPr>
          <p:cNvPr id="18" name="Rectangle 17">
            <a:extLst>
              <a:ext uri="{FF2B5EF4-FFF2-40B4-BE49-F238E27FC236}">
                <a16:creationId xmlns:a16="http://schemas.microsoft.com/office/drawing/2014/main" id="{6379CC69-9BF4-4248-BF9F-63E72343079C}"/>
              </a:ext>
            </a:extLst>
          </p:cNvPr>
          <p:cNvSpPr/>
          <p:nvPr/>
        </p:nvSpPr>
        <p:spPr>
          <a:xfrm>
            <a:off x="3637990" y="1058212"/>
            <a:ext cx="1828800" cy="593834"/>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259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19301</TotalTime>
  <Words>2879</Words>
  <Application>Microsoft Macintosh PowerPoint</Application>
  <PresentationFormat>Widescreen</PresentationFormat>
  <Paragraphs>321</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Monaco</vt:lpstr>
      <vt:lpstr>Tw Cen MT</vt:lpstr>
      <vt:lpstr>Tw Cen MT Condensed</vt:lpstr>
      <vt:lpstr>Wingdings</vt:lpstr>
      <vt:lpstr>Wingdings 3</vt:lpstr>
      <vt:lpstr>Integral</vt:lpstr>
      <vt:lpstr>Introduction to R and  Reproducible Reporting</vt:lpstr>
      <vt:lpstr>PowerPoint Presentation</vt:lpstr>
      <vt:lpstr>PowerPoint Presentation</vt:lpstr>
      <vt:lpstr>Getting Started with RStudio</vt:lpstr>
      <vt:lpstr>RStudio:  On the Web and In Your Home</vt:lpstr>
      <vt:lpstr>Your Turn #1</vt:lpstr>
      <vt:lpstr>Your Turn </vt:lpstr>
      <vt:lpstr>PowerPoint Presentation</vt:lpstr>
      <vt:lpstr>PowerPoint Presentation</vt:lpstr>
      <vt:lpstr>PowerPoint Presentation</vt:lpstr>
      <vt:lpstr>Your Turn </vt:lpstr>
      <vt:lpstr>If You Can’t Access api-r.cloud site</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644</cp:revision>
  <cp:lastPrinted>2019-02-19T22:36:37Z</cp:lastPrinted>
  <dcterms:created xsi:type="dcterms:W3CDTF">2018-02-01T22:00:01Z</dcterms:created>
  <dcterms:modified xsi:type="dcterms:W3CDTF">2021-09-18T18:18:19Z</dcterms:modified>
</cp:coreProperties>
</file>